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3"/>
  </p:notesMasterIdLst>
  <p:sldIdLst>
    <p:sldId id="256" r:id="rId2"/>
    <p:sldId id="259" r:id="rId3"/>
    <p:sldId id="257" r:id="rId4"/>
    <p:sldId id="261" r:id="rId5"/>
    <p:sldId id="258" r:id="rId6"/>
    <p:sldId id="266" r:id="rId7"/>
    <p:sldId id="260" r:id="rId8"/>
    <p:sldId id="264" r:id="rId9"/>
    <p:sldId id="262" r:id="rId10"/>
    <p:sldId id="263"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70" autoAdjust="0"/>
    <p:restoredTop sz="94667" autoAdjust="0"/>
  </p:normalViewPr>
  <p:slideViewPr>
    <p:cSldViewPr>
      <p:cViewPr varScale="1">
        <p:scale>
          <a:sx n="75" d="100"/>
          <a:sy n="75" d="100"/>
        </p:scale>
        <p:origin x="-996" y="-84"/>
      </p:cViewPr>
      <p:guideLst>
        <p:guide orient="horz" pos="2160"/>
        <p:guide pos="2880"/>
      </p:guideLst>
    </p:cSldViewPr>
  </p:slideViewPr>
  <p:outlineViewPr>
    <p:cViewPr>
      <p:scale>
        <a:sx n="33" d="100"/>
        <a:sy n="33" d="100"/>
      </p:scale>
      <p:origin x="36"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3E59EB-A262-42EA-98DC-8EE9963E22C8}" type="datetimeFigureOut">
              <a:rPr lang="en-US" smtClean="0"/>
              <a:t>5/2/2010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AE4DE8-23FF-46DF-AE79-C0BA634A715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9AE4DE8-23FF-46DF-AE79-C0BA634A7151}" type="slidenum">
              <a:rPr lang="en-US" smtClean="0"/>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4AC0B5CD-0902-4AA7-B716-8C9E2A40AFEB}" type="datetimeFigureOut">
              <a:rPr lang="en-US" smtClean="0"/>
              <a:t>5/2/2010</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554C1A24-8D93-4D0A-89EC-4541F35B65FB}"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AC0B5CD-0902-4AA7-B716-8C9E2A40AFEB}" type="datetimeFigureOut">
              <a:rPr lang="en-US" smtClean="0"/>
              <a:t>5/2/2010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4C1A24-8D93-4D0A-89EC-4541F35B65F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4AC0B5CD-0902-4AA7-B716-8C9E2A40AFEB}" type="datetimeFigureOut">
              <a:rPr lang="en-US" smtClean="0"/>
              <a:t>5/2/2010</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554C1A24-8D93-4D0A-89EC-4541F35B65FB}"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AC0B5CD-0902-4AA7-B716-8C9E2A40AFEB}" type="datetimeFigureOut">
              <a:rPr lang="en-US" smtClean="0"/>
              <a:t>5/2/2010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554C1A24-8D93-4D0A-89EC-4541F35B65FB}"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4AC0B5CD-0902-4AA7-B716-8C9E2A40AFEB}" type="datetimeFigureOut">
              <a:rPr lang="en-US" smtClean="0"/>
              <a:t>5/2/2010</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554C1A24-8D93-4D0A-89EC-4541F35B65FB}" type="slidenum">
              <a:rPr lang="en-US" smtClean="0"/>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4AC0B5CD-0902-4AA7-B716-8C9E2A40AFEB}" type="datetimeFigureOut">
              <a:rPr lang="en-US" smtClean="0"/>
              <a:t>5/2/2010</a:t>
            </a:fld>
            <a:endParaRPr lang="en-US"/>
          </a:p>
        </p:txBody>
      </p:sp>
      <p:sp>
        <p:nvSpPr>
          <p:cNvPr id="10" name="Slide Number Placeholder 9"/>
          <p:cNvSpPr>
            <a:spLocks noGrp="1"/>
          </p:cNvSpPr>
          <p:nvPr>
            <p:ph type="sldNum" sz="quarter" idx="16"/>
          </p:nvPr>
        </p:nvSpPr>
        <p:spPr/>
        <p:txBody>
          <a:bodyPr rtlCol="0"/>
          <a:lstStyle/>
          <a:p>
            <a:fld id="{554C1A24-8D93-4D0A-89EC-4541F35B65FB}"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4AC0B5CD-0902-4AA7-B716-8C9E2A40AFEB}" type="datetimeFigureOut">
              <a:rPr lang="en-US" smtClean="0"/>
              <a:t>5/2/2010</a:t>
            </a:fld>
            <a:endParaRPr lang="en-US"/>
          </a:p>
        </p:txBody>
      </p:sp>
      <p:sp>
        <p:nvSpPr>
          <p:cNvPr id="12" name="Slide Number Placeholder 11"/>
          <p:cNvSpPr>
            <a:spLocks noGrp="1"/>
          </p:cNvSpPr>
          <p:nvPr>
            <p:ph type="sldNum" sz="quarter" idx="16"/>
          </p:nvPr>
        </p:nvSpPr>
        <p:spPr/>
        <p:txBody>
          <a:bodyPr rtlCol="0"/>
          <a:lstStyle/>
          <a:p>
            <a:fld id="{554C1A24-8D93-4D0A-89EC-4541F35B65FB}"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AC0B5CD-0902-4AA7-B716-8C9E2A40AFEB}" type="datetimeFigureOut">
              <a:rPr lang="en-US" smtClean="0"/>
              <a:t>5/2/2010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554C1A24-8D93-4D0A-89EC-4541F35B65F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C0B5CD-0902-4AA7-B716-8C9E2A40AFEB}" type="datetimeFigureOut">
              <a:rPr lang="en-US" smtClean="0"/>
              <a:t>5/2/2010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554C1A24-8D93-4D0A-89EC-4541F35B65F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AC0B5CD-0902-4AA7-B716-8C9E2A40AFEB}" type="datetimeFigureOut">
              <a:rPr lang="en-US" smtClean="0"/>
              <a:t>5/2/2010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554C1A24-8D93-4D0A-89EC-4541F35B65FB}"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4AC0B5CD-0902-4AA7-B716-8C9E2A40AFEB}" type="datetimeFigureOut">
              <a:rPr lang="en-US" smtClean="0"/>
              <a:t>5/2/2010</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554C1A24-8D93-4D0A-89EC-4541F35B65FB}"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4AC0B5CD-0902-4AA7-B716-8C9E2A40AFEB}" type="datetimeFigureOut">
              <a:rPr lang="en-US" smtClean="0"/>
              <a:t>5/2/2010</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554C1A24-8D93-4D0A-89EC-4541F35B65F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hyperlink" Target="http://ali.apple.com/acot2/skills/"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www.21stcenturyskills.org/" TargetMode="External"/><Relationship Id="rId2" Type="http://schemas.openxmlformats.org/officeDocument/2006/relationships/hyperlink" Target="http://www.21stcenturyskills.org/downloads/P21_Report.pdf" TargetMode="External"/><Relationship Id="rId1" Type="http://schemas.openxmlformats.org/officeDocument/2006/relationships/slideLayout" Target="../slideLayouts/slideLayout4.xml"/><Relationship Id="rId4" Type="http://schemas.openxmlformats.org/officeDocument/2006/relationships/image" Target="../media/image6.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609600"/>
            <a:ext cx="8305800" cy="5257800"/>
          </a:xfrm>
        </p:spPr>
        <p:txBody>
          <a:bodyPr>
            <a:normAutofit/>
          </a:bodyPr>
          <a:lstStyle/>
          <a:p>
            <a:pPr lvl="0"/>
            <a:r>
              <a:rPr lang="en-US" dirty="0" smtClean="0"/>
              <a:t>What should a 21 century classroom look like?</a:t>
            </a:r>
            <a:r>
              <a:rPr lang="en-US" dirty="0"/>
              <a:t/>
            </a:r>
            <a:br>
              <a:rPr lang="en-US" dirty="0"/>
            </a:br>
            <a:endParaRPr lang="en-US" dirty="0"/>
          </a:p>
        </p:txBody>
      </p:sp>
      <p:sp>
        <p:nvSpPr>
          <p:cNvPr id="3" name="Subtitle 2"/>
          <p:cNvSpPr>
            <a:spLocks noGrp="1"/>
          </p:cNvSpPr>
          <p:nvPr>
            <p:ph type="subTitle" idx="1"/>
          </p:nvPr>
        </p:nvSpPr>
        <p:spPr/>
        <p:txBody>
          <a:bodyPr/>
          <a:lstStyle/>
          <a:p>
            <a:endParaRPr lang="en-US" dirty="0"/>
          </a:p>
        </p:txBody>
      </p:sp>
      <p:pic>
        <p:nvPicPr>
          <p:cNvPr id="5" name="Picture 4" descr="http://bccue.wikispaces.com/file/view/circle.jpg/33347205/circle.jpg"/>
          <p:cNvPicPr/>
          <p:nvPr/>
        </p:nvPicPr>
        <p:blipFill>
          <a:blip r:embed="rId2" cstate="print"/>
          <a:srcRect/>
          <a:stretch>
            <a:fillRect/>
          </a:stretch>
        </p:blipFill>
        <p:spPr bwMode="auto">
          <a:xfrm>
            <a:off x="1828800" y="228600"/>
            <a:ext cx="5410200" cy="3276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ttp://www.edb.utexas.edu/education/assets/images/ltc/news/2009/21CntClrmLayoutMed.png"/>
          <p:cNvPicPr>
            <a:picLocks noGrp="1"/>
          </p:cNvPicPr>
          <p:nvPr>
            <p:ph sz="quarter" idx="1"/>
          </p:nvPr>
        </p:nvPicPr>
        <p:blipFill>
          <a:blip r:embed="rId2" cstate="print"/>
          <a:srcRect/>
          <a:stretch>
            <a:fillRect/>
          </a:stretch>
        </p:blipFill>
        <p:spPr bwMode="auto">
          <a:xfrm>
            <a:off x="457200" y="381000"/>
            <a:ext cx="8153400" cy="6172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p:txBody>
          <a:bodyPr/>
          <a:lstStyle/>
          <a:p>
            <a:r>
              <a:rPr lang="en-US" dirty="0" smtClean="0"/>
              <a:t>By: Jillian Gibboney</a:t>
            </a:r>
            <a:endParaRPr lang="en-US" dirty="0"/>
          </a:p>
        </p:txBody>
      </p:sp>
      <p:sp>
        <p:nvSpPr>
          <p:cNvPr id="3" name="Title 2"/>
          <p:cNvSpPr>
            <a:spLocks noGrp="1"/>
          </p:cNvSpPr>
          <p:nvPr>
            <p:ph type="title"/>
          </p:nvPr>
        </p:nvSpPr>
        <p:spPr/>
        <p:txBody>
          <a:bodyPr/>
          <a:lstStyle/>
          <a:p>
            <a:r>
              <a:rPr lang="en-US" dirty="0" smtClean="0"/>
              <a:t>21</a:t>
            </a:r>
            <a:r>
              <a:rPr lang="en-US" baseline="30000" dirty="0" smtClean="0"/>
              <a:t>st</a:t>
            </a:r>
            <a:r>
              <a:rPr lang="en-US" dirty="0" smtClean="0"/>
              <a:t> century classroom</a:t>
            </a:r>
            <a:endParaRPr lang="en-US" dirty="0"/>
          </a:p>
        </p:txBody>
      </p:sp>
      <p:pic>
        <p:nvPicPr>
          <p:cNvPr id="5" name="Content Placeholder 3" descr="http://farm4.static.flickr.com/3372/3256689199_9d262bcd50.jpg"/>
          <p:cNvPicPr>
            <a:picLocks noGrp="1"/>
          </p:cNvPicPr>
          <p:nvPr>
            <p:ph type="pic" idx="1"/>
          </p:nvPr>
        </p:nvPicPr>
        <p:blipFill>
          <a:blip r:embed="rId2" cstate="print"/>
          <a:srcRect t="3798" b="3798"/>
          <a:stretch>
            <a:fillRect/>
          </a:stretch>
        </p:blipFill>
        <p:spPr bwMode="auto">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th-Century Education"/>
          <p:cNvPicPr/>
          <p:nvPr/>
        </p:nvPicPr>
        <p:blipFill>
          <a:blip r:embed="rId2" cstate="print"/>
          <a:srcRect/>
          <a:stretch>
            <a:fillRect/>
          </a:stretch>
        </p:blipFill>
        <p:spPr bwMode="auto">
          <a:xfrm>
            <a:off x="1524000" y="0"/>
            <a:ext cx="5638800" cy="6858000"/>
          </a:xfrm>
          <a:prstGeom prst="rect">
            <a:avLst/>
          </a:prstGeom>
          <a:noFill/>
          <a:ln w="9525">
            <a:noFill/>
            <a:miter lim="800000"/>
            <a:headEnd/>
            <a:tailEnd/>
          </a:ln>
        </p:spPr>
      </p:pic>
    </p:spTree>
  </p:cSld>
  <p:clrMapOvr>
    <a:masterClrMapping/>
  </p:clrMapOvr>
  <p:transition>
    <p:strips dir="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classroom should include:</a:t>
            </a:r>
            <a:endParaRPr lang="en-US" dirty="0"/>
          </a:p>
        </p:txBody>
      </p:sp>
      <p:sp>
        <p:nvSpPr>
          <p:cNvPr id="4" name="Content Placeholder 3"/>
          <p:cNvSpPr>
            <a:spLocks noGrp="1"/>
          </p:cNvSpPr>
          <p:nvPr>
            <p:ph sz="quarter" idx="4"/>
          </p:nvPr>
        </p:nvSpPr>
        <p:spPr>
          <a:xfrm>
            <a:off x="4724400" y="1676400"/>
            <a:ext cx="3962400" cy="4800600"/>
          </a:xfrm>
        </p:spPr>
        <p:txBody>
          <a:bodyPr/>
          <a:lstStyle/>
          <a:p>
            <a:pPr>
              <a:buFont typeface="Wingdings" pitchFamily="2" charset="2"/>
              <a:buChar char="v"/>
            </a:pPr>
            <a:r>
              <a:rPr lang="en-US" sz="2400" dirty="0" smtClean="0"/>
              <a:t>A social &amp; emotional connection.</a:t>
            </a:r>
          </a:p>
          <a:p>
            <a:pPr>
              <a:buFont typeface="Wingdings" pitchFamily="2" charset="2"/>
              <a:buChar char="v"/>
            </a:pPr>
            <a:r>
              <a:rPr lang="en-US" sz="2400" dirty="0" smtClean="0"/>
              <a:t>Culture of creativity and Innovation.</a:t>
            </a:r>
          </a:p>
          <a:p>
            <a:pPr>
              <a:buFont typeface="Wingdings" pitchFamily="2" charset="2"/>
              <a:buChar char="v"/>
            </a:pPr>
            <a:r>
              <a:rPr lang="en-US" sz="2400" dirty="0" smtClean="0"/>
              <a:t>24/7 Access to Tools and Resources</a:t>
            </a:r>
          </a:p>
          <a:p>
            <a:pPr>
              <a:buFont typeface="Wingdings" pitchFamily="2" charset="2"/>
              <a:buChar char="v"/>
            </a:pPr>
            <a:r>
              <a:rPr lang="en-US" sz="2400" dirty="0" smtClean="0"/>
              <a:t>21</a:t>
            </a:r>
            <a:r>
              <a:rPr lang="en-US" sz="2400" baseline="30000" dirty="0" smtClean="0"/>
              <a:t>st</a:t>
            </a:r>
            <a:r>
              <a:rPr lang="en-US" sz="2400" dirty="0" smtClean="0"/>
              <a:t> century skill outcomes</a:t>
            </a:r>
          </a:p>
          <a:p>
            <a:pPr>
              <a:buFont typeface="Wingdings" pitchFamily="2" charset="2"/>
              <a:buChar char="v"/>
            </a:pPr>
            <a:r>
              <a:rPr lang="en-US" sz="2400" dirty="0" smtClean="0"/>
              <a:t>Relevant and applied curriculum</a:t>
            </a:r>
          </a:p>
          <a:p>
            <a:pPr>
              <a:buFont typeface="Wingdings" pitchFamily="2" charset="2"/>
              <a:buChar char="v"/>
            </a:pPr>
            <a:r>
              <a:rPr lang="en-US" sz="2400" dirty="0" smtClean="0"/>
              <a:t>Informative assessments</a:t>
            </a:r>
          </a:p>
          <a:p>
            <a:pPr>
              <a:buFont typeface="Wingdings" pitchFamily="2" charset="2"/>
              <a:buChar char="v"/>
            </a:pPr>
            <a:endParaRPr lang="en-US" dirty="0"/>
          </a:p>
        </p:txBody>
      </p:sp>
      <p:pic>
        <p:nvPicPr>
          <p:cNvPr id="7" name="Content Placeholder 6" descr="http://ali.apple.com/acot2/global/images/diagram_6_principles.jpg"/>
          <p:cNvPicPr>
            <a:picLocks noGrp="1"/>
          </p:cNvPicPr>
          <p:nvPr>
            <p:ph sz="quarter" idx="2"/>
          </p:nvPr>
        </p:nvPicPr>
        <p:blipFill>
          <a:blip r:embed="rId2" cstate="print"/>
          <a:srcRect/>
          <a:stretch>
            <a:fillRect/>
          </a:stretch>
        </p:blipFill>
        <p:spPr bwMode="auto">
          <a:xfrm>
            <a:off x="838200" y="2209800"/>
            <a:ext cx="3238500" cy="3238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32648" cy="1219200"/>
          </a:xfrm>
        </p:spPr>
        <p:txBody>
          <a:bodyPr>
            <a:normAutofit fontScale="90000"/>
          </a:bodyPr>
          <a:lstStyle/>
          <a:p>
            <a:r>
              <a:rPr lang="en-US" b="1" dirty="0" smtClean="0">
                <a:hlinkClick r:id="rId3"/>
              </a:rPr>
              <a:t/>
            </a:r>
            <a:br>
              <a:rPr lang="en-US" b="1" dirty="0" smtClean="0">
                <a:hlinkClick r:id="rId3"/>
              </a:rPr>
            </a:br>
            <a:r>
              <a:rPr lang="en-US" b="1" dirty="0" smtClean="0">
                <a:hlinkClick r:id="rId3"/>
              </a:rPr>
              <a:t/>
            </a:r>
            <a:br>
              <a:rPr lang="en-US" b="1" dirty="0" smtClean="0">
                <a:hlinkClick r:id="rId3"/>
              </a:rPr>
            </a:br>
            <a:r>
              <a:rPr lang="en-US" sz="3100" b="1" dirty="0" smtClean="0">
                <a:hlinkClick r:id="rId3"/>
              </a:rPr>
              <a:t>Understanding </a:t>
            </a:r>
            <a:r>
              <a:rPr lang="en-US" sz="3100" b="1" dirty="0" smtClean="0">
                <a:hlinkClick r:id="rId3"/>
              </a:rPr>
              <a:t>of 21st Century Skills and Outcomes</a:t>
            </a:r>
            <a:r>
              <a:rPr lang="en-US" dirty="0" smtClean="0"/>
              <a:t/>
            </a:r>
            <a:br>
              <a:rPr lang="en-US" dirty="0" smtClean="0"/>
            </a:br>
            <a:endParaRPr lang="en-US" dirty="0"/>
          </a:p>
        </p:txBody>
      </p:sp>
      <p:sp>
        <p:nvSpPr>
          <p:cNvPr id="3" name="Content Placeholder 2"/>
          <p:cNvSpPr>
            <a:spLocks noGrp="1"/>
          </p:cNvSpPr>
          <p:nvPr>
            <p:ph sz="quarter" idx="1"/>
          </p:nvPr>
        </p:nvSpPr>
        <p:spPr/>
        <p:txBody>
          <a:bodyPr/>
          <a:lstStyle/>
          <a:p>
            <a:pPr>
              <a:buFont typeface="Wingdings" pitchFamily="2" charset="2"/>
              <a:buChar char="v"/>
            </a:pPr>
            <a:r>
              <a:rPr lang="en-US" dirty="0" smtClean="0"/>
              <a:t>Establishes as a baseline that educators, students and parents must be well versed in the 21st century skills that students need to acquire to be successful. Teachers should be able to make relevant and useful choices about when and how to teach them, and whether or not students are making progress toward their personal demonstration of accomplishment. Rethinking what we teach must come before we can rethink how we teach.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Components of the 21</a:t>
            </a:r>
            <a:r>
              <a:rPr lang="en-US" sz="3600" baseline="30000" dirty="0" smtClean="0"/>
              <a:t>st</a:t>
            </a:r>
            <a:r>
              <a:rPr lang="en-US" sz="3600" dirty="0" smtClean="0"/>
              <a:t> Century Classroom</a:t>
            </a:r>
            <a:endParaRPr lang="en-US" sz="3600" dirty="0"/>
          </a:p>
        </p:txBody>
      </p:sp>
      <p:sp>
        <p:nvSpPr>
          <p:cNvPr id="3" name="Content Placeholder 2"/>
          <p:cNvSpPr>
            <a:spLocks noGrp="1"/>
          </p:cNvSpPr>
          <p:nvPr>
            <p:ph sz="quarter" idx="1"/>
          </p:nvPr>
        </p:nvSpPr>
        <p:spPr>
          <a:xfrm>
            <a:off x="685800" y="1828800"/>
            <a:ext cx="7924800" cy="4648200"/>
          </a:xfrm>
        </p:spPr>
        <p:txBody>
          <a:bodyPr>
            <a:normAutofit/>
          </a:bodyPr>
          <a:lstStyle/>
          <a:p>
            <a:pPr>
              <a:buFont typeface="Wingdings" pitchFamily="2" charset="2"/>
              <a:buChar char="v"/>
            </a:pPr>
            <a:r>
              <a:rPr lang="en-US" sz="4400" dirty="0" smtClean="0"/>
              <a:t>Digital Projector</a:t>
            </a:r>
          </a:p>
          <a:p>
            <a:pPr>
              <a:buFont typeface="Wingdings" pitchFamily="2" charset="2"/>
              <a:buChar char="v"/>
            </a:pPr>
            <a:r>
              <a:rPr lang="en-US" sz="4400" dirty="0" smtClean="0"/>
              <a:t>Interactive Whiteboard</a:t>
            </a:r>
          </a:p>
          <a:p>
            <a:pPr>
              <a:buFont typeface="Wingdings" pitchFamily="2" charset="2"/>
              <a:buChar char="v"/>
            </a:pPr>
            <a:r>
              <a:rPr lang="en-US" sz="4400" dirty="0" smtClean="0"/>
              <a:t>Student response system</a:t>
            </a:r>
          </a:p>
          <a:p>
            <a:pPr>
              <a:buFont typeface="Wingdings" pitchFamily="2" charset="2"/>
              <a:buChar char="v"/>
            </a:pPr>
            <a:r>
              <a:rPr lang="en-US" sz="4400" dirty="0" smtClean="0"/>
              <a:t>Audio/ Visual System</a:t>
            </a:r>
          </a:p>
          <a:p>
            <a:pPr>
              <a:buFont typeface="Wingdings" pitchFamily="2" charset="2"/>
              <a:buChar char="v"/>
            </a:pPr>
            <a:r>
              <a:rPr lang="en-US" sz="4400" dirty="0" smtClean="0"/>
              <a:t>Teacher laptop</a:t>
            </a:r>
            <a:endParaRPr lang="en-US" sz="4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21</a:t>
            </a:r>
            <a:r>
              <a:rPr lang="en-US" baseline="30000" dirty="0" smtClean="0"/>
              <a:t>st</a:t>
            </a:r>
            <a:r>
              <a:rPr lang="en-US" dirty="0" smtClean="0"/>
              <a:t> century learning</a:t>
            </a:r>
            <a:endParaRPr lang="en-US" dirty="0"/>
          </a:p>
        </p:txBody>
      </p:sp>
      <p:sp>
        <p:nvSpPr>
          <p:cNvPr id="3" name="Content Placeholder 2"/>
          <p:cNvSpPr>
            <a:spLocks noGrp="1"/>
          </p:cNvSpPr>
          <p:nvPr>
            <p:ph sz="quarter" idx="1"/>
          </p:nvPr>
        </p:nvSpPr>
        <p:spPr/>
        <p:txBody>
          <a:bodyPr>
            <a:normAutofit fontScale="55000" lnSpcReduction="20000"/>
          </a:bodyPr>
          <a:lstStyle/>
          <a:p>
            <a:endParaRPr lang="en-US" dirty="0"/>
          </a:p>
        </p:txBody>
      </p:sp>
      <p:sp>
        <p:nvSpPr>
          <p:cNvPr id="4" name="Content Placeholder 3"/>
          <p:cNvSpPr>
            <a:spLocks noGrp="1"/>
          </p:cNvSpPr>
          <p:nvPr>
            <p:ph sz="quarter" idx="2"/>
          </p:nvPr>
        </p:nvSpPr>
        <p:spPr>
          <a:xfrm>
            <a:off x="4800600" y="1219200"/>
            <a:ext cx="3930501" cy="5486400"/>
          </a:xfrm>
        </p:spPr>
        <p:txBody>
          <a:bodyPr>
            <a:normAutofit fontScale="55000" lnSpcReduction="20000"/>
          </a:bodyPr>
          <a:lstStyle/>
          <a:p>
            <a:pPr>
              <a:buFont typeface="Wingdings" pitchFamily="2" charset="2"/>
              <a:buChar char="v"/>
            </a:pPr>
            <a:endParaRPr lang="en-US" sz="4500" dirty="0" smtClean="0">
              <a:solidFill>
                <a:schemeClr val="tx1">
                  <a:lumMod val="50000"/>
                  <a:lumOff val="50000"/>
                </a:schemeClr>
              </a:solidFill>
              <a:hlinkClick r:id="rId2"/>
            </a:endParaRPr>
          </a:p>
          <a:p>
            <a:pPr>
              <a:buFont typeface="Wingdings" pitchFamily="2" charset="2"/>
              <a:buChar char="v"/>
            </a:pPr>
            <a:r>
              <a:rPr lang="en-US" sz="4500" dirty="0" smtClean="0">
                <a:solidFill>
                  <a:schemeClr val="tx1">
                    <a:lumMod val="50000"/>
                    <a:lumOff val="50000"/>
                  </a:schemeClr>
                </a:solidFill>
                <a:hlinkClick r:id="rId2"/>
              </a:rPr>
              <a:t>Learning </a:t>
            </a:r>
            <a:r>
              <a:rPr lang="en-US" sz="4500" dirty="0" smtClean="0">
                <a:solidFill>
                  <a:schemeClr val="tx1">
                    <a:lumMod val="50000"/>
                    <a:lumOff val="50000"/>
                  </a:schemeClr>
                </a:solidFill>
                <a:hlinkClick r:id="rId2"/>
              </a:rPr>
              <a:t>for the 21st Century</a:t>
            </a:r>
            <a:r>
              <a:rPr lang="en-US" sz="4500" dirty="0" smtClean="0">
                <a:solidFill>
                  <a:schemeClr val="tx1">
                    <a:lumMod val="50000"/>
                    <a:lumOff val="50000"/>
                  </a:schemeClr>
                </a:solidFill>
              </a:rPr>
              <a:t> which is designed to articulate a vision for learning in the 21st Century, provides guides for creating a framework for action is prepared by </a:t>
            </a:r>
            <a:r>
              <a:rPr lang="en-US" sz="4500" dirty="0" smtClean="0">
                <a:solidFill>
                  <a:schemeClr val="tx1">
                    <a:lumMod val="50000"/>
                    <a:lumOff val="50000"/>
                  </a:schemeClr>
                </a:solidFill>
                <a:hlinkClick r:id="rId3"/>
              </a:rPr>
              <a:t>Partnership for 21st Century Skills</a:t>
            </a:r>
            <a:r>
              <a:rPr lang="en-US" sz="4500" dirty="0" smtClean="0">
                <a:solidFill>
                  <a:schemeClr val="tx1">
                    <a:lumMod val="50000"/>
                    <a:lumOff val="50000"/>
                  </a:schemeClr>
                </a:solidFill>
              </a:rPr>
              <a:t>. Their definition of six key elements for fostering 21st century learning is excerpted and adapted from </a:t>
            </a:r>
            <a:r>
              <a:rPr lang="en-US" sz="4500" dirty="0" smtClean="0">
                <a:solidFill>
                  <a:schemeClr val="tx1">
                    <a:lumMod val="50000"/>
                    <a:lumOff val="50000"/>
                  </a:schemeClr>
                </a:solidFill>
                <a:hlinkClick r:id="rId2"/>
              </a:rPr>
              <a:t>Learning for the 21st </a:t>
            </a:r>
            <a:r>
              <a:rPr lang="en-US" sz="4500" dirty="0" smtClean="0">
                <a:solidFill>
                  <a:schemeClr val="tx1">
                    <a:lumMod val="50000"/>
                    <a:lumOff val="50000"/>
                  </a:schemeClr>
                </a:solidFill>
                <a:hlinkClick r:id="rId2"/>
              </a:rPr>
              <a:t>Century</a:t>
            </a:r>
            <a:r>
              <a:rPr lang="en-US" sz="4500" dirty="0" smtClean="0">
                <a:solidFill>
                  <a:schemeClr val="tx1">
                    <a:lumMod val="50000"/>
                    <a:lumOff val="50000"/>
                  </a:schemeClr>
                </a:solidFill>
              </a:rPr>
              <a:t>.</a:t>
            </a:r>
            <a:r>
              <a:rPr lang="en-US" dirty="0" smtClean="0"/>
              <a:t/>
            </a:r>
            <a:br>
              <a:rPr lang="en-US" dirty="0" smtClean="0"/>
            </a:br>
            <a:endParaRPr lang="en-US" dirty="0"/>
          </a:p>
        </p:txBody>
      </p:sp>
      <p:pic>
        <p:nvPicPr>
          <p:cNvPr id="5" name="Picture 4" descr="http://theconnectedclassroom.wikispaces.com/file/view/ncrel.gif/30833371/ncrel.gif"/>
          <p:cNvPicPr/>
          <p:nvPr/>
        </p:nvPicPr>
        <p:blipFill>
          <a:blip r:embed="rId4" cstate="print"/>
          <a:srcRect/>
          <a:stretch>
            <a:fillRect/>
          </a:stretch>
        </p:blipFill>
        <p:spPr bwMode="auto">
          <a:xfrm>
            <a:off x="304800" y="1524000"/>
            <a:ext cx="4495800" cy="487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Intent of a 21st century classroom!</a:t>
            </a:r>
            <a:endParaRPr lang="en-US" dirty="0"/>
          </a:p>
        </p:txBody>
      </p:sp>
      <p:sp>
        <p:nvSpPr>
          <p:cNvPr id="3" name="Content Placeholder 2"/>
          <p:cNvSpPr>
            <a:spLocks noGrp="1"/>
          </p:cNvSpPr>
          <p:nvPr>
            <p:ph sz="quarter" idx="1"/>
          </p:nvPr>
        </p:nvSpPr>
        <p:spPr>
          <a:xfrm>
            <a:off x="457200" y="1600200"/>
            <a:ext cx="8308848" cy="5029200"/>
          </a:xfrm>
        </p:spPr>
        <p:txBody>
          <a:bodyPr>
            <a:normAutofit fontScale="62500" lnSpcReduction="20000"/>
          </a:bodyPr>
          <a:lstStyle/>
          <a:p>
            <a:pPr>
              <a:buFont typeface="Wingdings" pitchFamily="2" charset="2"/>
              <a:buChar char="v"/>
            </a:pPr>
            <a:r>
              <a:rPr lang="en-US" sz="3400" dirty="0" smtClean="0"/>
              <a:t>To provide teachers with tools to more effectively engage today’s learners. </a:t>
            </a:r>
          </a:p>
          <a:p>
            <a:pPr>
              <a:buFont typeface="Wingdings" pitchFamily="2" charset="2"/>
              <a:buChar char="v"/>
            </a:pPr>
            <a:r>
              <a:rPr lang="en-US" sz="3400" dirty="0" smtClean="0"/>
              <a:t>With the tools of the 21st Century Classroom, each teacher will be better equipped to teach in a technological arena that compliments the world in which today’s students live, play and interact. </a:t>
            </a:r>
          </a:p>
          <a:p>
            <a:pPr>
              <a:buFont typeface="Wingdings" pitchFamily="2" charset="2"/>
              <a:buChar char="v"/>
            </a:pPr>
            <a:r>
              <a:rPr lang="en-US" sz="3400" dirty="0" smtClean="0"/>
              <a:t>The tools of the 21st Century Classroom include an interactive white board and/or projection screen, an interactive pad, ceiling-mounted projector, student response system, ceiling-mounted speakers with amplifier, CATV tuner, wall-mounted controller, and a DVD/VCR player.</a:t>
            </a:r>
          </a:p>
          <a:p>
            <a:pPr>
              <a:buFont typeface="Wingdings" pitchFamily="2" charset="2"/>
              <a:buChar char="v"/>
            </a:pPr>
            <a:r>
              <a:rPr lang="en-US" sz="3400" dirty="0" smtClean="0"/>
              <a:t>“Students today are part of a technological environment that is far different from the world in which most adults grew up,” said Chris Ragsdale, the district’s chief technology officer. “Cell phones, text-messaging, personal web sites and interactive computer programs are all a routine part of our children’s lives. They find the technology intuitive, and they assimilate it very quickly. When these tools are introduced to a classroom setting, the students become engaged right away.”</a:t>
            </a:r>
          </a:p>
          <a:p>
            <a:pPr>
              <a:buFont typeface="Wingdings" pitchFamily="2" charset="2"/>
              <a:buChar char="v"/>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Examples of 21</a:t>
            </a:r>
            <a:r>
              <a:rPr lang="en-US" baseline="30000" dirty="0" smtClean="0"/>
              <a:t>st</a:t>
            </a:r>
            <a:r>
              <a:rPr lang="en-US" dirty="0" smtClean="0"/>
              <a:t> century classrooms:</a:t>
            </a:r>
            <a:endParaRPr lang="en-US" dirty="0"/>
          </a:p>
        </p:txBody>
      </p:sp>
      <p:pic>
        <p:nvPicPr>
          <p:cNvPr id="4" name="Content Placeholder 4" descr="http://www.cobbk12.org/centraloffice/technology/21stCentury/images/21st_classroom.png"/>
          <p:cNvPicPr>
            <a:picLocks noGrp="1"/>
          </p:cNvPicPr>
          <p:nvPr>
            <p:ph sz="quarter" idx="1"/>
          </p:nvPr>
        </p:nvPicPr>
        <p:blipFill>
          <a:blip r:embed="rId2" cstate="print"/>
          <a:srcRect/>
          <a:stretch>
            <a:fillRect/>
          </a:stretch>
        </p:blipFill>
        <p:spPr bwMode="auto">
          <a:xfrm>
            <a:off x="533400" y="1219200"/>
            <a:ext cx="8000999" cy="533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ttp://www.pr2live.com/wp-content/uploads/2010/01/image-02-model-of-21st-century-classroom1.jpg"/>
          <p:cNvPicPr>
            <a:picLocks noGrp="1"/>
          </p:cNvPicPr>
          <p:nvPr>
            <p:ph sz="quarter" idx="1"/>
          </p:nvPr>
        </p:nvPicPr>
        <p:blipFill>
          <a:blip r:embed="rId2" cstate="print"/>
          <a:srcRect/>
          <a:stretch>
            <a:fillRect/>
          </a:stretch>
        </p:blipFill>
        <p:spPr bwMode="auto">
          <a:xfrm>
            <a:off x="533400" y="304800"/>
            <a:ext cx="8077200" cy="624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62</TotalTime>
  <Words>394</Words>
  <Application>Microsoft Office PowerPoint</Application>
  <PresentationFormat>On-screen Show (4:3)</PresentationFormat>
  <Paragraphs>28</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Median</vt:lpstr>
      <vt:lpstr>What should a 21 century classroom look like? </vt:lpstr>
      <vt:lpstr>Slide 2</vt:lpstr>
      <vt:lpstr>A classroom should include:</vt:lpstr>
      <vt:lpstr>  Understanding of 21st Century Skills and Outcomes </vt:lpstr>
      <vt:lpstr>Components of the 21st Century Classroom</vt:lpstr>
      <vt:lpstr>21st century learning</vt:lpstr>
      <vt:lpstr>Intent of a 21st century classroom!</vt:lpstr>
      <vt:lpstr>Examples of 21st century classrooms:</vt:lpstr>
      <vt:lpstr>Slide 9</vt:lpstr>
      <vt:lpstr>Slide 10</vt:lpstr>
      <vt:lpstr>21st century classroom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should a 21 century classroom look like?</dc:title>
  <dc:creator>jgibboney</dc:creator>
  <cp:lastModifiedBy>jgibboney</cp:lastModifiedBy>
  <cp:revision>8</cp:revision>
  <dcterms:created xsi:type="dcterms:W3CDTF">2010-05-02T21:16:58Z</dcterms:created>
  <dcterms:modified xsi:type="dcterms:W3CDTF">2010-05-02T22:19:31Z</dcterms:modified>
</cp:coreProperties>
</file>