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9B71-00EB-4A2A-84B9-C3C510FEF3C3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8723-15D8-4B82-AC41-CD2B0217C4A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9B71-00EB-4A2A-84B9-C3C510FEF3C3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8723-15D8-4B82-AC41-CD2B0217C4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9B71-00EB-4A2A-84B9-C3C510FEF3C3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8723-15D8-4B82-AC41-CD2B0217C4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9B71-00EB-4A2A-84B9-C3C510FEF3C3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8723-15D8-4B82-AC41-CD2B0217C4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9B71-00EB-4A2A-84B9-C3C510FEF3C3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8723-15D8-4B82-AC41-CD2B0217C4A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9B71-00EB-4A2A-84B9-C3C510FEF3C3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8723-15D8-4B82-AC41-CD2B0217C4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9B71-00EB-4A2A-84B9-C3C510FEF3C3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8723-15D8-4B82-AC41-CD2B0217C4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9B71-00EB-4A2A-84B9-C3C510FEF3C3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8723-15D8-4B82-AC41-CD2B0217C4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9B71-00EB-4A2A-84B9-C3C510FEF3C3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8723-15D8-4B82-AC41-CD2B0217C4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9B71-00EB-4A2A-84B9-C3C510FEF3C3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88723-15D8-4B82-AC41-CD2B0217C4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9B71-00EB-4A2A-84B9-C3C510FEF3C3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9188723-15D8-4B82-AC41-CD2B0217C4A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C6C9B71-00EB-4A2A-84B9-C3C510FEF3C3}" type="datetimeFigureOut">
              <a:rPr lang="en-US" smtClean="0"/>
              <a:t>2/17/2010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9188723-15D8-4B82-AC41-CD2B0217C4AA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slide" Target="slide18.xml"/><Relationship Id="rId18" Type="http://schemas.openxmlformats.org/officeDocument/2006/relationships/slide" Target="slide20.xml"/><Relationship Id="rId26" Type="http://schemas.openxmlformats.org/officeDocument/2006/relationships/slide" Target="slide52.xml"/><Relationship Id="rId3" Type="http://schemas.openxmlformats.org/officeDocument/2006/relationships/slide" Target="slide14.xml"/><Relationship Id="rId21" Type="http://schemas.openxmlformats.org/officeDocument/2006/relationships/slide" Target="slide50.xml"/><Relationship Id="rId7" Type="http://schemas.openxmlformats.org/officeDocument/2006/relationships/slide" Target="slide6.xml"/><Relationship Id="rId12" Type="http://schemas.openxmlformats.org/officeDocument/2006/relationships/slide" Target="slide8.xml"/><Relationship Id="rId17" Type="http://schemas.openxmlformats.org/officeDocument/2006/relationships/slide" Target="slide10.xml"/><Relationship Id="rId25" Type="http://schemas.openxmlformats.org/officeDocument/2006/relationships/slide" Target="slide42.xml"/><Relationship Id="rId2" Type="http://schemas.openxmlformats.org/officeDocument/2006/relationships/slide" Target="slide4.xml"/><Relationship Id="rId16" Type="http://schemas.openxmlformats.org/officeDocument/2006/relationships/slide" Target="slide48.xml"/><Relationship Id="rId20" Type="http://schemas.openxmlformats.org/officeDocument/2006/relationships/slide" Target="slide40.xml"/><Relationship Id="rId1" Type="http://schemas.openxmlformats.org/officeDocument/2006/relationships/slideLayout" Target="../slideLayouts/slideLayout6.xml"/><Relationship Id="rId6" Type="http://schemas.openxmlformats.org/officeDocument/2006/relationships/slide" Target="slide44.xml"/><Relationship Id="rId11" Type="http://schemas.openxmlformats.org/officeDocument/2006/relationships/slide" Target="slide46.xml"/><Relationship Id="rId24" Type="http://schemas.openxmlformats.org/officeDocument/2006/relationships/slide" Target="slide32.xml"/><Relationship Id="rId5" Type="http://schemas.openxmlformats.org/officeDocument/2006/relationships/slide" Target="slide34.xml"/><Relationship Id="rId15" Type="http://schemas.openxmlformats.org/officeDocument/2006/relationships/slide" Target="slide38.xml"/><Relationship Id="rId23" Type="http://schemas.openxmlformats.org/officeDocument/2006/relationships/slide" Target="slide22.xml"/><Relationship Id="rId10" Type="http://schemas.openxmlformats.org/officeDocument/2006/relationships/slide" Target="slide36.xml"/><Relationship Id="rId19" Type="http://schemas.openxmlformats.org/officeDocument/2006/relationships/slide" Target="slide30.xml"/><Relationship Id="rId4" Type="http://schemas.openxmlformats.org/officeDocument/2006/relationships/slide" Target="slide24.xml"/><Relationship Id="rId9" Type="http://schemas.openxmlformats.org/officeDocument/2006/relationships/slide" Target="slide26.xml"/><Relationship Id="rId14" Type="http://schemas.openxmlformats.org/officeDocument/2006/relationships/slide" Target="slide28.xml"/><Relationship Id="rId22" Type="http://schemas.openxmlformats.org/officeDocument/2006/relationships/slide" Target="slide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143000"/>
            <a:ext cx="6477000" cy="1828800"/>
          </a:xfrm>
        </p:spPr>
        <p:txBody>
          <a:bodyPr/>
          <a:lstStyle/>
          <a:p>
            <a:r>
              <a:rPr lang="en-US" dirty="0" smtClean="0"/>
              <a:t>Food Pyramid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Jillian </a:t>
            </a:r>
            <a:r>
              <a:rPr lang="en-US" dirty="0" err="1" smtClean="0"/>
              <a:t>Gibboney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What is on the top of the pyramid?</a:t>
            </a:r>
            <a:endParaRPr lang="en-US" sz="3600" dirty="0"/>
          </a:p>
        </p:txBody>
      </p:sp>
      <p:sp>
        <p:nvSpPr>
          <p:cNvPr id="3" name="Flowchart: Extract 2"/>
          <p:cNvSpPr/>
          <p:nvPr/>
        </p:nvSpPr>
        <p:spPr>
          <a:xfrm>
            <a:off x="4038600" y="4038600"/>
            <a:ext cx="1066800" cy="12954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Fats and Oils, Fruits, Vegetables, Meat, and Milk</a:t>
            </a:r>
            <a:endParaRPr lang="en-US" sz="3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62200"/>
            <a:ext cx="8305800" cy="1143000"/>
          </a:xfrm>
        </p:spPr>
        <p:txBody>
          <a:bodyPr/>
          <a:lstStyle/>
          <a:p>
            <a:pPr algn="ctr"/>
            <a:r>
              <a:rPr lang="en-US" b="1" dirty="0" smtClean="0"/>
              <a:t>What are the different groups?</a:t>
            </a:r>
            <a:endParaRPr lang="en-US" dirty="0"/>
          </a:p>
        </p:txBody>
      </p:sp>
      <p:sp>
        <p:nvSpPr>
          <p:cNvPr id="3" name="Flowchart: Extract 2"/>
          <p:cNvSpPr/>
          <p:nvPr/>
        </p:nvSpPr>
        <p:spPr>
          <a:xfrm>
            <a:off x="3962400" y="3886200"/>
            <a:ext cx="990600" cy="12954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To keep meals interesting and ensure you intake a variety of nutrients each day.</a:t>
            </a:r>
            <a:endParaRPr lang="en-US" sz="3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1336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Why is it important to vary your veggies? </a:t>
            </a:r>
            <a:endParaRPr lang="en-US" sz="3600" dirty="0"/>
          </a:p>
        </p:txBody>
      </p:sp>
      <p:sp>
        <p:nvSpPr>
          <p:cNvPr id="3" name="Flowchart: Extract 2"/>
          <p:cNvSpPr/>
          <p:nvPr/>
        </p:nvSpPr>
        <p:spPr>
          <a:xfrm>
            <a:off x="3810000" y="3657600"/>
            <a:ext cx="914400" cy="12954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2 1/2 cups raw or cooked</a:t>
            </a:r>
            <a:endParaRPr lang="en-US" sz="3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146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What is the recommended amount of vegetables adults need every day? </a:t>
            </a:r>
            <a:endParaRPr lang="en-US" sz="3600" dirty="0"/>
          </a:p>
        </p:txBody>
      </p:sp>
      <p:sp>
        <p:nvSpPr>
          <p:cNvPr id="3" name="Flowchart: Extract 2"/>
          <p:cNvSpPr/>
          <p:nvPr/>
        </p:nvSpPr>
        <p:spPr>
          <a:xfrm>
            <a:off x="3733800" y="4267200"/>
            <a:ext cx="1066800" cy="13716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Vitamins A and C</a:t>
            </a:r>
            <a:endParaRPr lang="en-US" sz="3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What </a:t>
            </a:r>
            <a:r>
              <a:rPr lang="en-US" sz="3600" b="1" dirty="0" smtClean="0"/>
              <a:t>are two vitamins we get from vegetables?</a:t>
            </a:r>
            <a:endParaRPr lang="en-US" sz="3600" dirty="0"/>
          </a:p>
        </p:txBody>
      </p:sp>
      <p:sp>
        <p:nvSpPr>
          <p:cNvPr id="3" name="Flowchart: Extract 2"/>
          <p:cNvSpPr/>
          <p:nvPr/>
        </p:nvSpPr>
        <p:spPr>
          <a:xfrm>
            <a:off x="3886200" y="4038600"/>
            <a:ext cx="1219200" cy="13716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098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Fiber and </a:t>
            </a:r>
            <a:r>
              <a:rPr lang="en-US" sz="3600" b="1" dirty="0" smtClean="0"/>
              <a:t>foliate</a:t>
            </a:r>
            <a:endParaRPr lang="en-US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1143000"/>
          </a:xfrm>
        </p:spPr>
        <p:txBody>
          <a:bodyPr/>
          <a:lstStyle/>
          <a:p>
            <a:pPr algn="ctr"/>
            <a:r>
              <a:rPr lang="en-US" dirty="0" smtClean="0"/>
              <a:t>The Food Pyramid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1397000"/>
          <a:ext cx="8534400" cy="530860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06880"/>
                <a:gridCol w="1706880"/>
                <a:gridCol w="1706880"/>
                <a:gridCol w="1706880"/>
                <a:gridCol w="1706880"/>
              </a:tblGrid>
              <a:tr h="884767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Pyramid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Veggies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Fruit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Oils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Meat</a:t>
                      </a:r>
                      <a:endParaRPr lang="en-US" dirty="0"/>
                    </a:p>
                  </a:txBody>
                  <a:tcPr/>
                </a:tc>
              </a:tr>
              <a:tr h="8847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2" action="ppaction://hlinksldjump"/>
                        </a:rPr>
                        <a:t>100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3" action="ppaction://hlinksldjump"/>
                        </a:rPr>
                        <a:t>100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4" action="ppaction://hlinksldjump"/>
                        </a:rPr>
                        <a:t>100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5" action="ppaction://hlinksldjump"/>
                        </a:rPr>
                        <a:t>100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6" action="ppaction://hlinksldjump"/>
                        </a:rPr>
                        <a:t>100</a:t>
                      </a:r>
                      <a:endParaRPr lang="en-US" dirty="0"/>
                    </a:p>
                  </a:txBody>
                  <a:tcPr anchor="ctr"/>
                </a:tc>
              </a:tr>
              <a:tr h="8847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7" action="ppaction://hlinksldjump"/>
                        </a:rPr>
                        <a:t>200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8" action="ppaction://hlinksldjump"/>
                        </a:rPr>
                        <a:t>200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9" action="ppaction://hlinksldjump"/>
                        </a:rPr>
                        <a:t>200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10" action="ppaction://hlinksldjump"/>
                        </a:rPr>
                        <a:t>200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11" action="ppaction://hlinksldjump"/>
                        </a:rPr>
                        <a:t>200</a:t>
                      </a:r>
                      <a:endParaRPr lang="en-US" dirty="0"/>
                    </a:p>
                  </a:txBody>
                  <a:tcPr anchor="ctr"/>
                </a:tc>
              </a:tr>
              <a:tr h="8847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12" action="ppaction://hlinksldjump"/>
                        </a:rPr>
                        <a:t>300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13" action="ppaction://hlinksldjump"/>
                        </a:rPr>
                        <a:t>300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14" action="ppaction://hlinksldjump"/>
                        </a:rPr>
                        <a:t>300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15" action="ppaction://hlinksldjump"/>
                        </a:rPr>
                        <a:t>300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16" action="ppaction://hlinksldjump"/>
                        </a:rPr>
                        <a:t>300</a:t>
                      </a:r>
                      <a:endParaRPr lang="en-US" dirty="0"/>
                    </a:p>
                  </a:txBody>
                  <a:tcPr anchor="ctr"/>
                </a:tc>
              </a:tr>
              <a:tr h="8847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17" action="ppaction://hlinksldjump"/>
                        </a:rPr>
                        <a:t>400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18" action="ppaction://hlinksldjump"/>
                        </a:rPr>
                        <a:t>400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19" action="ppaction://hlinksldjump"/>
                        </a:rPr>
                        <a:t>400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20" action="ppaction://hlinksldjump"/>
                        </a:rPr>
                        <a:t>400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21" action="ppaction://hlinksldjump"/>
                        </a:rPr>
                        <a:t>400</a:t>
                      </a:r>
                      <a:endParaRPr lang="en-US" dirty="0"/>
                    </a:p>
                  </a:txBody>
                  <a:tcPr anchor="ctr"/>
                </a:tc>
              </a:tr>
              <a:tr h="88476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22" action="ppaction://hlinksldjump"/>
                        </a:rPr>
                        <a:t>500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23" action="ppaction://hlinksldjump"/>
                        </a:rPr>
                        <a:t>500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24" action="ppaction://hlinksldjump"/>
                        </a:rPr>
                        <a:t>500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25" action="ppaction://hlinksldjump"/>
                        </a:rPr>
                        <a:t>500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hlinkClick r:id="rId26" action="ppaction://hlinksldjump"/>
                        </a:rPr>
                        <a:t>500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819400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/>
              <a:t>Name two other nutrients provided by vegetables. </a:t>
            </a:r>
            <a:br>
              <a:rPr lang="en-US" sz="3600" b="1" dirty="0" smtClean="0"/>
            </a:br>
            <a:endParaRPr lang="en-US" sz="3600" dirty="0"/>
          </a:p>
        </p:txBody>
      </p:sp>
      <p:sp>
        <p:nvSpPr>
          <p:cNvPr id="3" name="Flowchart: Extract 2"/>
          <p:cNvSpPr/>
          <p:nvPr/>
        </p:nvSpPr>
        <p:spPr>
          <a:xfrm>
            <a:off x="3581400" y="3733800"/>
            <a:ext cx="990600" cy="12192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Healthy skin, prevention of night blindness, and protection against infection</a:t>
            </a:r>
            <a:endParaRPr lang="en-US" sz="36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Why do our bodies need Vitamin A? </a:t>
            </a:r>
            <a:endParaRPr lang="en-US" sz="3600" dirty="0"/>
          </a:p>
        </p:txBody>
      </p:sp>
      <p:sp>
        <p:nvSpPr>
          <p:cNvPr id="3" name="Flowchart: Extract 2"/>
          <p:cNvSpPr/>
          <p:nvPr/>
        </p:nvSpPr>
        <p:spPr>
          <a:xfrm>
            <a:off x="3429000" y="3886200"/>
            <a:ext cx="914400" cy="12954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098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Grapes</a:t>
            </a:r>
            <a:endParaRPr lang="en-US" sz="36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What is an example of a fruit?</a:t>
            </a:r>
            <a:endParaRPr lang="en-US" sz="3600" dirty="0"/>
          </a:p>
        </p:txBody>
      </p:sp>
      <p:sp>
        <p:nvSpPr>
          <p:cNvPr id="3" name="Flowchart: Extract 2"/>
          <p:cNvSpPr/>
          <p:nvPr/>
        </p:nvSpPr>
        <p:spPr>
          <a:xfrm>
            <a:off x="3733800" y="4191000"/>
            <a:ext cx="1219200" cy="11430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098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Vitamin A and C</a:t>
            </a:r>
            <a:endParaRPr lang="en-US" sz="36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What are two vitamins we get from fruit? </a:t>
            </a:r>
            <a:endParaRPr lang="en-US" sz="3600" dirty="0"/>
          </a:p>
        </p:txBody>
      </p:sp>
      <p:sp>
        <p:nvSpPr>
          <p:cNvPr id="3" name="Flowchart: Extract 2"/>
          <p:cNvSpPr/>
          <p:nvPr/>
        </p:nvSpPr>
        <p:spPr>
          <a:xfrm>
            <a:off x="3886200" y="3886200"/>
            <a:ext cx="1066800" cy="12954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84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2 servings</a:t>
            </a:r>
            <a:endParaRPr lang="en-US" sz="36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84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What is the recommended amount of fruit needed each day?</a:t>
            </a:r>
            <a:endParaRPr lang="en-US" sz="3600" dirty="0"/>
          </a:p>
        </p:txBody>
      </p:sp>
      <p:sp>
        <p:nvSpPr>
          <p:cNvPr id="3" name="Flowchart: Extract 2"/>
          <p:cNvSpPr/>
          <p:nvPr/>
        </p:nvSpPr>
        <p:spPr>
          <a:xfrm>
            <a:off x="3657600" y="4267200"/>
            <a:ext cx="990600" cy="11430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84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Focus on Fruits </a:t>
            </a:r>
            <a:endParaRPr lang="en-US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84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What is 5?</a:t>
            </a:r>
            <a:endParaRPr lang="en-US" sz="36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What is the fruit group </a:t>
            </a:r>
            <a:r>
              <a:rPr lang="en-US" sz="3600" b="1" dirty="0" smtClean="0"/>
              <a:t>mantra...? </a:t>
            </a:r>
            <a:endParaRPr lang="en-US" sz="3600" dirty="0"/>
          </a:p>
        </p:txBody>
      </p:sp>
      <p:sp>
        <p:nvSpPr>
          <p:cNvPr id="3" name="Flowchart: Extract 2"/>
          <p:cNvSpPr/>
          <p:nvPr/>
        </p:nvSpPr>
        <p:spPr>
          <a:xfrm>
            <a:off x="3581400" y="4191000"/>
            <a:ext cx="1066800" cy="12954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To help with iron absorption and fight infections</a:t>
            </a:r>
            <a:endParaRPr lang="en-US" sz="36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098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What are two functions for Vitamin C in our bodies? </a:t>
            </a:r>
            <a:endParaRPr lang="en-US" sz="3600" dirty="0"/>
          </a:p>
        </p:txBody>
      </p:sp>
      <p:sp>
        <p:nvSpPr>
          <p:cNvPr id="3" name="Flowchart: Extract 2"/>
          <p:cNvSpPr/>
          <p:nvPr/>
        </p:nvSpPr>
        <p:spPr>
          <a:xfrm>
            <a:off x="3733800" y="3810000"/>
            <a:ext cx="1295400" cy="14478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84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Oils are fats that are liquid at room temperature.</a:t>
            </a:r>
            <a:endParaRPr lang="en-US" sz="36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32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What are oils? </a:t>
            </a:r>
            <a:endParaRPr lang="en-US" sz="3600" dirty="0"/>
          </a:p>
        </p:txBody>
      </p:sp>
      <p:sp>
        <p:nvSpPr>
          <p:cNvPr id="3" name="Flowchart: Extract 2"/>
          <p:cNvSpPr/>
          <p:nvPr/>
        </p:nvSpPr>
        <p:spPr>
          <a:xfrm>
            <a:off x="3886200" y="4343400"/>
            <a:ext cx="1066800" cy="12192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84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Nuts, avocado, olives, some fish</a:t>
            </a:r>
            <a:endParaRPr lang="en-US" sz="36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What are two foods that are naturally high in oils. </a:t>
            </a:r>
            <a:endParaRPr lang="en-US" sz="3600" dirty="0"/>
          </a:p>
        </p:txBody>
      </p:sp>
      <p:sp>
        <p:nvSpPr>
          <p:cNvPr id="3" name="Flowchart: Extract 2"/>
          <p:cNvSpPr/>
          <p:nvPr/>
        </p:nvSpPr>
        <p:spPr>
          <a:xfrm>
            <a:off x="4038600" y="4191000"/>
            <a:ext cx="990600" cy="12954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Use sparingly</a:t>
            </a:r>
            <a:endParaRPr lang="en-US" sz="36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What is the serving a day someone should have?</a:t>
            </a:r>
            <a:endParaRPr lang="en-US" sz="3600" dirty="0"/>
          </a:p>
        </p:txBody>
      </p:sp>
      <p:sp>
        <p:nvSpPr>
          <p:cNvPr id="3" name="Flowchart: Extract 2"/>
          <p:cNvSpPr/>
          <p:nvPr/>
        </p:nvSpPr>
        <p:spPr>
          <a:xfrm>
            <a:off x="3962400" y="4114800"/>
            <a:ext cx="1066800" cy="13716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84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They contain essential fatty acids and are a major source of vitamin E.</a:t>
            </a:r>
            <a:endParaRPr lang="en-US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667000"/>
            <a:ext cx="83058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3600" b="1" dirty="0" smtClean="0"/>
              <a:t>How many food groups are there in the </a:t>
            </a:r>
            <a:r>
              <a:rPr lang="en-US" sz="3600" b="1" dirty="0" err="1" smtClean="0"/>
              <a:t>MyPyramid</a:t>
            </a:r>
            <a:r>
              <a:rPr lang="en-US" sz="3600" b="1" dirty="0" smtClean="0"/>
              <a:t>? </a:t>
            </a:r>
            <a:endParaRPr lang="en-US" sz="3600" dirty="0"/>
          </a:p>
        </p:txBody>
      </p:sp>
      <p:sp>
        <p:nvSpPr>
          <p:cNvPr id="3" name="Isosceles Triangle 2"/>
          <p:cNvSpPr/>
          <p:nvPr/>
        </p:nvSpPr>
        <p:spPr>
          <a:xfrm>
            <a:off x="3886200" y="4343400"/>
            <a:ext cx="1066800" cy="1295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Why are oils included on the Pyramid? </a:t>
            </a:r>
            <a:endParaRPr lang="en-US" sz="3600" dirty="0"/>
          </a:p>
        </p:txBody>
      </p:sp>
      <p:sp>
        <p:nvSpPr>
          <p:cNvPr id="3" name="Flowchart: Extract 2"/>
          <p:cNvSpPr/>
          <p:nvPr/>
        </p:nvSpPr>
        <p:spPr>
          <a:xfrm>
            <a:off x="3581400" y="4191000"/>
            <a:ext cx="1066800" cy="13716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84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Hydrogenation</a:t>
            </a:r>
            <a:endParaRPr lang="en-US" sz="36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/>
              <a:t>What is the process in which Vegetable oils can become solid fats?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Flowchart: Extract 2"/>
          <p:cNvSpPr/>
          <p:nvPr/>
        </p:nvSpPr>
        <p:spPr>
          <a:xfrm>
            <a:off x="3429000" y="3581400"/>
            <a:ext cx="1143000" cy="14478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2 servings</a:t>
            </a:r>
            <a:endParaRPr lang="en-US" sz="36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How many ounces of meat are recommended for children each day?</a:t>
            </a:r>
            <a:endParaRPr lang="en-US" sz="3600" dirty="0"/>
          </a:p>
        </p:txBody>
      </p:sp>
      <p:sp>
        <p:nvSpPr>
          <p:cNvPr id="3" name="Flowchart: Extract 2"/>
          <p:cNvSpPr/>
          <p:nvPr/>
        </p:nvSpPr>
        <p:spPr>
          <a:xfrm>
            <a:off x="3505200" y="4114800"/>
            <a:ext cx="1143000" cy="13716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84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Protein</a:t>
            </a:r>
            <a:endParaRPr lang="en-US" sz="36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What nutrient do we get from meat group foods?</a:t>
            </a:r>
            <a:endParaRPr lang="en-US" sz="3600" dirty="0"/>
          </a:p>
        </p:txBody>
      </p:sp>
      <p:sp>
        <p:nvSpPr>
          <p:cNvPr id="3" name="Flowchart: Extract 2"/>
          <p:cNvSpPr/>
          <p:nvPr/>
        </p:nvSpPr>
        <p:spPr>
          <a:xfrm>
            <a:off x="3657600" y="3886200"/>
            <a:ext cx="914400" cy="11430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6670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Nuts, eggs, peanut butter, dry beans</a:t>
            </a:r>
            <a:endParaRPr lang="en-US" sz="36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3200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/>
              <a:t>What are two non-meat foods from the meat group. </a:t>
            </a:r>
            <a:br>
              <a:rPr lang="en-US" sz="3600" b="1" dirty="0" smtClean="0"/>
            </a:br>
            <a:endParaRPr lang="en-US" sz="3600" dirty="0"/>
          </a:p>
        </p:txBody>
      </p:sp>
      <p:sp>
        <p:nvSpPr>
          <p:cNvPr id="3" name="Flowchart: Extract 2"/>
          <p:cNvSpPr/>
          <p:nvPr/>
        </p:nvSpPr>
        <p:spPr>
          <a:xfrm>
            <a:off x="3581400" y="3886200"/>
            <a:ext cx="990600" cy="11430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Baked, grilled and broiled</a:t>
            </a:r>
            <a:endParaRPr lang="en-US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It is a pictorial graphic of the Dietary Guidelines.</a:t>
            </a:r>
            <a:endParaRPr lang="en-US" sz="3600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What are three healthy ways to prepare meats?</a:t>
            </a:r>
            <a:endParaRPr lang="en-US" sz="3600" dirty="0"/>
          </a:p>
        </p:txBody>
      </p:sp>
      <p:sp>
        <p:nvSpPr>
          <p:cNvPr id="3" name="Flowchart: Extract 2"/>
          <p:cNvSpPr/>
          <p:nvPr/>
        </p:nvSpPr>
        <p:spPr>
          <a:xfrm>
            <a:off x="3581400" y="4114800"/>
            <a:ext cx="1143000" cy="12954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1 egg</a:t>
            </a:r>
            <a:endParaRPr lang="en-US" sz="3600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How many eggs equal one ounce? </a:t>
            </a:r>
            <a:br>
              <a:rPr lang="en-US" sz="3600" b="1" dirty="0" smtClean="0"/>
            </a:br>
            <a:endParaRPr lang="en-US" sz="3600" dirty="0"/>
          </a:p>
        </p:txBody>
      </p:sp>
      <p:sp>
        <p:nvSpPr>
          <p:cNvPr id="3" name="Flowchart: Extract 2"/>
          <p:cNvSpPr/>
          <p:nvPr/>
        </p:nvSpPr>
        <p:spPr>
          <a:xfrm>
            <a:off x="3733800" y="3505200"/>
            <a:ext cx="1371600" cy="12192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What is the job of the </a:t>
            </a:r>
            <a:r>
              <a:rPr lang="en-US" sz="3600" b="1" dirty="0" err="1" smtClean="0"/>
              <a:t>MyPyramid</a:t>
            </a:r>
            <a:r>
              <a:rPr lang="en-US" sz="3600" b="1" dirty="0" smtClean="0"/>
              <a:t>? </a:t>
            </a:r>
            <a:endParaRPr lang="en-US" sz="3600" dirty="0"/>
          </a:p>
        </p:txBody>
      </p:sp>
      <p:sp>
        <p:nvSpPr>
          <p:cNvPr id="3" name="Flowchart: Extract 2"/>
          <p:cNvSpPr/>
          <p:nvPr/>
        </p:nvSpPr>
        <p:spPr>
          <a:xfrm>
            <a:off x="3886200" y="4114800"/>
            <a:ext cx="914400" cy="12954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14600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/>
              <a:t>The widths suggest how much food a person would choose from within the group</a:t>
            </a:r>
            <a:r>
              <a:rPr lang="en-US" b="1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2600"/>
            <a:ext cx="8305800" cy="1905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Why are some </a:t>
            </a:r>
            <a:r>
              <a:rPr lang="en-US" sz="3600" b="1" dirty="0" smtClean="0"/>
              <a:t>groups </a:t>
            </a:r>
            <a:r>
              <a:rPr lang="en-US" sz="3600" b="1" dirty="0" smtClean="0"/>
              <a:t>wider on the </a:t>
            </a:r>
            <a:r>
              <a:rPr lang="en-US" sz="3600" b="1" dirty="0" err="1" smtClean="0"/>
              <a:t>MyPyramid</a:t>
            </a:r>
            <a:r>
              <a:rPr lang="en-US" sz="3600" b="1" dirty="0" smtClean="0"/>
              <a:t> than others?</a:t>
            </a:r>
            <a:endParaRPr lang="en-US" sz="3600" dirty="0"/>
          </a:p>
        </p:txBody>
      </p:sp>
      <p:sp>
        <p:nvSpPr>
          <p:cNvPr id="3" name="Flowchart: Extract 2"/>
          <p:cNvSpPr/>
          <p:nvPr/>
        </p:nvSpPr>
        <p:spPr>
          <a:xfrm>
            <a:off x="4114800" y="4038600"/>
            <a:ext cx="990600" cy="12954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050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Oils</a:t>
            </a:r>
            <a:endParaRPr lang="en-US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</TotalTime>
  <Words>423</Words>
  <Application>Microsoft Office PowerPoint</Application>
  <PresentationFormat>On-screen Show (4:3)</PresentationFormat>
  <Paragraphs>88</Paragraphs>
  <Slides>52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Flow</vt:lpstr>
      <vt:lpstr>Food Pyramid  </vt:lpstr>
      <vt:lpstr>The Food Pyramid</vt:lpstr>
      <vt:lpstr>What is 5?</vt:lpstr>
      <vt:lpstr>How many food groups are there in the MyPyramid? </vt:lpstr>
      <vt:lpstr>It is a pictorial graphic of the Dietary Guidelines.</vt:lpstr>
      <vt:lpstr>What is the job of the MyPyramid? </vt:lpstr>
      <vt:lpstr>The widths suggest how much food a person would choose from within the group.</vt:lpstr>
      <vt:lpstr>Why are some groups wider on the MyPyramid than others?</vt:lpstr>
      <vt:lpstr>Oils</vt:lpstr>
      <vt:lpstr>What is on the top of the pyramid?</vt:lpstr>
      <vt:lpstr>Fats and Oils, Fruits, Vegetables, Meat, and Milk</vt:lpstr>
      <vt:lpstr>What are the different groups?</vt:lpstr>
      <vt:lpstr>To keep meals interesting and ensure you intake a variety of nutrients each day.</vt:lpstr>
      <vt:lpstr>Why is it important to vary your veggies? </vt:lpstr>
      <vt:lpstr>2 1/2 cups raw or cooked</vt:lpstr>
      <vt:lpstr>What is the recommended amount of vegetables adults need every day? </vt:lpstr>
      <vt:lpstr>Vitamins A and C</vt:lpstr>
      <vt:lpstr>What are two vitamins we get from vegetables?</vt:lpstr>
      <vt:lpstr>Fiber and foliate</vt:lpstr>
      <vt:lpstr>Name two other nutrients provided by vegetables.  </vt:lpstr>
      <vt:lpstr>Healthy skin, prevention of night blindness, and protection against infection</vt:lpstr>
      <vt:lpstr>Why do our bodies need Vitamin A? </vt:lpstr>
      <vt:lpstr>Grapes</vt:lpstr>
      <vt:lpstr>What is an example of a fruit?</vt:lpstr>
      <vt:lpstr>Vitamin A and C</vt:lpstr>
      <vt:lpstr>What are two vitamins we get from fruit? </vt:lpstr>
      <vt:lpstr>2 servings</vt:lpstr>
      <vt:lpstr>What is the recommended amount of fruit needed each day?</vt:lpstr>
      <vt:lpstr>Focus on Fruits </vt:lpstr>
      <vt:lpstr>What is the fruit group mantra...? </vt:lpstr>
      <vt:lpstr>To help with iron absorption and fight infections</vt:lpstr>
      <vt:lpstr>What are two functions for Vitamin C in our bodies? </vt:lpstr>
      <vt:lpstr>Oils are fats that are liquid at room temperature.</vt:lpstr>
      <vt:lpstr>What are oils? </vt:lpstr>
      <vt:lpstr>Nuts, avocado, olives, some fish</vt:lpstr>
      <vt:lpstr>What are two foods that are naturally high in oils. </vt:lpstr>
      <vt:lpstr>Use sparingly</vt:lpstr>
      <vt:lpstr>What is the serving a day someone should have?</vt:lpstr>
      <vt:lpstr>They contain essential fatty acids and are a major source of vitamin E.</vt:lpstr>
      <vt:lpstr>Why are oils included on the Pyramid? </vt:lpstr>
      <vt:lpstr>Hydrogenation</vt:lpstr>
      <vt:lpstr>What is the process in which Vegetable oils can become solid fats? </vt:lpstr>
      <vt:lpstr>2 servings</vt:lpstr>
      <vt:lpstr>How many ounces of meat are recommended for children each day?</vt:lpstr>
      <vt:lpstr>Protein</vt:lpstr>
      <vt:lpstr>What nutrient do we get from meat group foods?</vt:lpstr>
      <vt:lpstr>Nuts, eggs, peanut butter, dry beans</vt:lpstr>
      <vt:lpstr>What are two non-meat foods from the meat group.  </vt:lpstr>
      <vt:lpstr>Baked, grilled and broiled</vt:lpstr>
      <vt:lpstr>What are three healthy ways to prepare meats?</vt:lpstr>
      <vt:lpstr>1 egg</vt:lpstr>
      <vt:lpstr>How many eggs equal one ounce?  </vt:lpstr>
    </vt:vector>
  </TitlesOfParts>
  <Company>Shippensburg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Pyramid  </dc:title>
  <dc:creator>Shippensburg University</dc:creator>
  <cp:lastModifiedBy>Shippensburg University</cp:lastModifiedBy>
  <cp:revision>8</cp:revision>
  <dcterms:created xsi:type="dcterms:W3CDTF">2010-02-17T22:10:54Z</dcterms:created>
  <dcterms:modified xsi:type="dcterms:W3CDTF">2010-02-17T23:04:49Z</dcterms:modified>
</cp:coreProperties>
</file>